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8" r:id="rId3"/>
    <p:sldId id="257" r:id="rId4"/>
    <p:sldId id="258" r:id="rId5"/>
    <p:sldId id="259" r:id="rId6"/>
    <p:sldId id="269" r:id="rId7"/>
    <p:sldId id="260" r:id="rId8"/>
    <p:sldId id="274" r:id="rId9"/>
    <p:sldId id="275" r:id="rId10"/>
    <p:sldId id="271" r:id="rId11"/>
    <p:sldId id="270" r:id="rId12"/>
    <p:sldId id="272" r:id="rId13"/>
    <p:sldId id="262" r:id="rId14"/>
    <p:sldId id="261" r:id="rId15"/>
    <p:sldId id="263" r:id="rId16"/>
    <p:sldId id="265" r:id="rId17"/>
    <p:sldId id="273" r:id="rId18"/>
    <p:sldId id="277" r:id="rId19"/>
  </p:sldIdLst>
  <p:sldSz cx="9144000" cy="5715000" type="screen16x10"/>
  <p:notesSz cx="6858000" cy="9144000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/>
    <p:restoredTop sz="94595"/>
  </p:normalViewPr>
  <p:slideViewPr>
    <p:cSldViewPr snapToGrid="0" snapToObjects="1" showGuides="1">
      <p:cViewPr varScale="1">
        <p:scale>
          <a:sx n="77" d="100"/>
          <a:sy n="77" d="100"/>
        </p:scale>
        <p:origin x="1200" y="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ADB4EF-2248-4336-9386-EBEBCF34D7FF}" type="doc">
      <dgm:prSet loTypeId="urn:microsoft.com/office/officeart/2005/8/layout/radial6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E6F83F8-D498-4363-BEE0-A180ECFF804F}">
      <dgm:prSet phldrT="[Texto]" phldr="0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ES" sz="1800" b="1" dirty="0">
              <a:solidFill>
                <a:schemeClr val="tx1"/>
              </a:solidFill>
              <a:latin typeface="Bell MT" panose="02020503060305020303" pitchFamily="18" charset="0"/>
            </a:rPr>
            <a:t>VALORES</a:t>
          </a:r>
          <a:endParaRPr lang="es-EC" sz="1800" b="1" dirty="0">
            <a:solidFill>
              <a:schemeClr val="tx1"/>
            </a:solidFill>
            <a:latin typeface="Bell MT" panose="02020503060305020303" pitchFamily="18" charset="0"/>
          </a:endParaRPr>
        </a:p>
      </dgm:t>
    </dgm:pt>
    <dgm:pt modelId="{8AF2ACBC-8B25-48D9-80DB-75B535120199}" type="parTrans" cxnId="{93351CC3-28C4-478D-9787-D67A55C68B2D}">
      <dgm:prSet/>
      <dgm:spPr/>
      <dgm:t>
        <a:bodyPr/>
        <a:lstStyle/>
        <a:p>
          <a:endParaRPr lang="es-EC"/>
        </a:p>
      </dgm:t>
    </dgm:pt>
    <dgm:pt modelId="{386F912C-4B87-4967-BCEF-CF2B6AFE08A9}" type="sibTrans" cxnId="{93351CC3-28C4-478D-9787-D67A55C68B2D}">
      <dgm:prSet/>
      <dgm:spPr/>
      <dgm:t>
        <a:bodyPr/>
        <a:lstStyle/>
        <a:p>
          <a:endParaRPr lang="es-EC"/>
        </a:p>
      </dgm:t>
    </dgm:pt>
    <dgm:pt modelId="{9AE5FC65-5781-4AFF-8F82-1EE87AE4CFB4}">
      <dgm:prSet phldrT="[Texto]" phldr="0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s-ES" sz="1400" dirty="0">
              <a:solidFill>
                <a:schemeClr val="tx1"/>
              </a:solidFill>
            </a:rPr>
            <a:t>Lealtad</a:t>
          </a:r>
          <a:endParaRPr lang="es-EC" sz="1400" dirty="0">
            <a:solidFill>
              <a:schemeClr val="tx1"/>
            </a:solidFill>
          </a:endParaRPr>
        </a:p>
      </dgm:t>
    </dgm:pt>
    <dgm:pt modelId="{91AC832B-463F-43B1-BB08-9217B0EA573D}" type="parTrans" cxnId="{7415A8B6-3F36-495A-872F-7CE57DE121ED}">
      <dgm:prSet/>
      <dgm:spPr/>
      <dgm:t>
        <a:bodyPr/>
        <a:lstStyle/>
        <a:p>
          <a:endParaRPr lang="es-EC"/>
        </a:p>
      </dgm:t>
    </dgm:pt>
    <dgm:pt modelId="{2EAA6346-F5EE-4D7F-B261-3833F3823B95}" type="sibTrans" cxnId="{7415A8B6-3F36-495A-872F-7CE57DE121ED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s-EC"/>
        </a:p>
      </dgm:t>
    </dgm:pt>
    <dgm:pt modelId="{4550926A-E24F-4712-B0D3-AD0FE35B8D57}">
      <dgm:prSet phldrT="[Texto]" phldr="0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ES" sz="1400" dirty="0">
              <a:solidFill>
                <a:schemeClr val="tx1"/>
              </a:solidFill>
            </a:rPr>
            <a:t>Honradez</a:t>
          </a:r>
          <a:endParaRPr lang="es-EC" sz="1400" dirty="0">
            <a:solidFill>
              <a:schemeClr val="tx1"/>
            </a:solidFill>
          </a:endParaRPr>
        </a:p>
      </dgm:t>
    </dgm:pt>
    <dgm:pt modelId="{B948C950-D699-41ED-8A95-A59FAFEC7B7B}" type="parTrans" cxnId="{73A7EF7C-D3C6-45E8-B502-4A6E350724B5}">
      <dgm:prSet/>
      <dgm:spPr/>
      <dgm:t>
        <a:bodyPr/>
        <a:lstStyle/>
        <a:p>
          <a:endParaRPr lang="es-EC"/>
        </a:p>
      </dgm:t>
    </dgm:pt>
    <dgm:pt modelId="{53B06B5D-A2DE-4CE7-A536-321C5134EE49}" type="sibTrans" cxnId="{73A7EF7C-D3C6-45E8-B502-4A6E350724B5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s-EC"/>
        </a:p>
      </dgm:t>
    </dgm:pt>
    <dgm:pt modelId="{9456891F-CCF2-4830-B76D-25E3E53BA917}">
      <dgm:prSet phldrT="[Texto]" phldr="0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ES" sz="1400" b="0" dirty="0">
              <a:solidFill>
                <a:schemeClr val="tx1"/>
              </a:solidFill>
            </a:rPr>
            <a:t>Disciplina</a:t>
          </a:r>
          <a:endParaRPr lang="es-EC" sz="1400" b="0" dirty="0">
            <a:solidFill>
              <a:schemeClr val="tx1"/>
            </a:solidFill>
          </a:endParaRPr>
        </a:p>
      </dgm:t>
    </dgm:pt>
    <dgm:pt modelId="{9B9B3B7A-3D77-4CC3-BADE-0D5D3669A6B1}" type="parTrans" cxnId="{44FD6774-0CF4-481B-B58A-4A88A2B68A9B}">
      <dgm:prSet/>
      <dgm:spPr/>
      <dgm:t>
        <a:bodyPr/>
        <a:lstStyle/>
        <a:p>
          <a:endParaRPr lang="es-EC"/>
        </a:p>
      </dgm:t>
    </dgm:pt>
    <dgm:pt modelId="{501B0C54-2949-409B-BEF9-98B1B0BD6210}" type="sibTrans" cxnId="{44FD6774-0CF4-481B-B58A-4A88A2B68A9B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s-EC"/>
        </a:p>
      </dgm:t>
    </dgm:pt>
    <dgm:pt modelId="{DCFCF89E-AF6A-4863-83AC-1CAC58F864F9}">
      <dgm:prSet phldrT="[Texto]" phldr="0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ES" sz="1600" dirty="0">
              <a:solidFill>
                <a:schemeClr val="tx1"/>
              </a:solidFill>
            </a:rPr>
            <a:t>Solidaridad</a:t>
          </a:r>
          <a:endParaRPr lang="es-EC" sz="1600" dirty="0">
            <a:solidFill>
              <a:schemeClr val="tx1"/>
            </a:solidFill>
          </a:endParaRPr>
        </a:p>
      </dgm:t>
    </dgm:pt>
    <dgm:pt modelId="{08566A35-3080-4F6D-97DA-CD5334855C79}" type="parTrans" cxnId="{74777266-ED54-4F43-A6D0-4DBC38095EC7}">
      <dgm:prSet/>
      <dgm:spPr/>
      <dgm:t>
        <a:bodyPr/>
        <a:lstStyle/>
        <a:p>
          <a:endParaRPr lang="es-EC"/>
        </a:p>
      </dgm:t>
    </dgm:pt>
    <dgm:pt modelId="{DFB9962B-7306-499D-837A-9296AF5DC313}" type="sibTrans" cxnId="{74777266-ED54-4F43-A6D0-4DBC38095EC7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s-EC"/>
        </a:p>
      </dgm:t>
    </dgm:pt>
    <dgm:pt modelId="{7FEF26F0-FAFF-4F4B-B974-B5E2204134CC}">
      <dgm:prSet phldrT="[Texto]" phldr="0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ES" sz="1400" dirty="0">
              <a:solidFill>
                <a:schemeClr val="tx1"/>
              </a:solidFill>
            </a:rPr>
            <a:t>Compromiso</a:t>
          </a:r>
          <a:endParaRPr lang="es-EC" sz="1400" dirty="0">
            <a:solidFill>
              <a:schemeClr val="tx1"/>
            </a:solidFill>
          </a:endParaRPr>
        </a:p>
      </dgm:t>
    </dgm:pt>
    <dgm:pt modelId="{81856A08-C707-4148-A87F-A4AE3D063DA7}" type="parTrans" cxnId="{61D77573-8E65-4DD0-A325-45BCFC753215}">
      <dgm:prSet/>
      <dgm:spPr/>
      <dgm:t>
        <a:bodyPr/>
        <a:lstStyle/>
        <a:p>
          <a:endParaRPr lang="es-EC"/>
        </a:p>
      </dgm:t>
    </dgm:pt>
    <dgm:pt modelId="{3DB557CB-1E33-4D50-A696-2852C0F42544}" type="sibTrans" cxnId="{61D77573-8E65-4DD0-A325-45BCFC753215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s-EC"/>
        </a:p>
      </dgm:t>
    </dgm:pt>
    <dgm:pt modelId="{7DD4B6D3-84B0-4BFA-B017-DB2284AD0D3D}">
      <dgm:prSet phldrT="[Texto]" phldr="0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ES" sz="1400" dirty="0">
              <a:solidFill>
                <a:schemeClr val="tx1"/>
              </a:solidFill>
            </a:rPr>
            <a:t>Respeto</a:t>
          </a:r>
          <a:endParaRPr lang="es-EC" sz="1400" dirty="0">
            <a:solidFill>
              <a:schemeClr val="tx1"/>
            </a:solidFill>
          </a:endParaRPr>
        </a:p>
      </dgm:t>
    </dgm:pt>
    <dgm:pt modelId="{8847FA13-77DE-4042-AA05-400B84EB9DFD}" type="parTrans" cxnId="{2449A807-6003-43EE-9156-0DA53F80C4E0}">
      <dgm:prSet/>
      <dgm:spPr/>
      <dgm:t>
        <a:bodyPr/>
        <a:lstStyle/>
        <a:p>
          <a:endParaRPr lang="es-EC"/>
        </a:p>
      </dgm:t>
    </dgm:pt>
    <dgm:pt modelId="{E306F5FD-8486-46EC-9E69-345B2FAAD384}" type="sibTrans" cxnId="{2449A807-6003-43EE-9156-0DA53F80C4E0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s-EC"/>
        </a:p>
      </dgm:t>
    </dgm:pt>
    <dgm:pt modelId="{B7523C35-D383-42AE-AF8A-6C38B19EC151}" type="pres">
      <dgm:prSet presAssocID="{83ADB4EF-2248-4336-9386-EBEBCF34D7F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91F9055-D72F-4305-AA54-CAA373C1F7D5}" type="pres">
      <dgm:prSet presAssocID="{FE6F83F8-D498-4363-BEE0-A180ECFF804F}" presName="centerShape" presStyleLbl="node0" presStyleIdx="0" presStyleCnt="1"/>
      <dgm:spPr/>
    </dgm:pt>
    <dgm:pt modelId="{F96FA6FC-E3CC-4C6C-8D20-E0CAA4CB56D5}" type="pres">
      <dgm:prSet presAssocID="{9AE5FC65-5781-4AFF-8F82-1EE87AE4CFB4}" presName="node" presStyleLbl="node1" presStyleIdx="0" presStyleCnt="6" custScaleX="121252" custScaleY="107992">
        <dgm:presLayoutVars>
          <dgm:bulletEnabled val="1"/>
        </dgm:presLayoutVars>
      </dgm:prSet>
      <dgm:spPr/>
    </dgm:pt>
    <dgm:pt modelId="{5D817726-8ABA-4495-AD61-F256AC14865F}" type="pres">
      <dgm:prSet presAssocID="{9AE5FC65-5781-4AFF-8F82-1EE87AE4CFB4}" presName="dummy" presStyleCnt="0"/>
      <dgm:spPr/>
    </dgm:pt>
    <dgm:pt modelId="{5192BBD1-ACAF-4A2D-9BD7-D118EF1D66B0}" type="pres">
      <dgm:prSet presAssocID="{2EAA6346-F5EE-4D7F-B261-3833F3823B95}" presName="sibTrans" presStyleLbl="sibTrans2D1" presStyleIdx="0" presStyleCnt="6"/>
      <dgm:spPr/>
    </dgm:pt>
    <dgm:pt modelId="{161962FE-3A4D-4198-AA91-D080C722CA0D}" type="pres">
      <dgm:prSet presAssocID="{4550926A-E24F-4712-B0D3-AD0FE35B8D57}" presName="node" presStyleLbl="node1" presStyleIdx="1" presStyleCnt="6" custScaleX="106808" custScaleY="113921">
        <dgm:presLayoutVars>
          <dgm:bulletEnabled val="1"/>
        </dgm:presLayoutVars>
      </dgm:prSet>
      <dgm:spPr/>
    </dgm:pt>
    <dgm:pt modelId="{D3E1119E-5934-4D28-B60A-50E144EE3142}" type="pres">
      <dgm:prSet presAssocID="{4550926A-E24F-4712-B0D3-AD0FE35B8D57}" presName="dummy" presStyleCnt="0"/>
      <dgm:spPr/>
    </dgm:pt>
    <dgm:pt modelId="{4A413FB8-28D4-4603-A7BD-79277A1F6020}" type="pres">
      <dgm:prSet presAssocID="{53B06B5D-A2DE-4CE7-A536-321C5134EE49}" presName="sibTrans" presStyleLbl="sibTrans2D1" presStyleIdx="1" presStyleCnt="6"/>
      <dgm:spPr/>
    </dgm:pt>
    <dgm:pt modelId="{5182651F-592C-47FA-9E7A-70485004342D}" type="pres">
      <dgm:prSet presAssocID="{9456891F-CCF2-4830-B76D-25E3E53BA917}" presName="node" presStyleLbl="node1" presStyleIdx="2" presStyleCnt="6" custScaleX="110193" custScaleY="116881">
        <dgm:presLayoutVars>
          <dgm:bulletEnabled val="1"/>
        </dgm:presLayoutVars>
      </dgm:prSet>
      <dgm:spPr/>
    </dgm:pt>
    <dgm:pt modelId="{CBC2581C-8978-4EBB-9905-165309A7DAEB}" type="pres">
      <dgm:prSet presAssocID="{9456891F-CCF2-4830-B76D-25E3E53BA917}" presName="dummy" presStyleCnt="0"/>
      <dgm:spPr/>
    </dgm:pt>
    <dgm:pt modelId="{BDEDB72A-44E6-43DC-A575-AB51DA5C3808}" type="pres">
      <dgm:prSet presAssocID="{501B0C54-2949-409B-BEF9-98B1B0BD6210}" presName="sibTrans" presStyleLbl="sibTrans2D1" presStyleIdx="2" presStyleCnt="6"/>
      <dgm:spPr/>
    </dgm:pt>
    <dgm:pt modelId="{D38D5F80-C1B2-4DD9-9933-D81BCB17275C}" type="pres">
      <dgm:prSet presAssocID="{DCFCF89E-AF6A-4863-83AC-1CAC58F864F9}" presName="node" presStyleLbl="node1" presStyleIdx="3" presStyleCnt="6" custScaleX="124872" custScaleY="117974">
        <dgm:presLayoutVars>
          <dgm:bulletEnabled val="1"/>
        </dgm:presLayoutVars>
      </dgm:prSet>
      <dgm:spPr/>
    </dgm:pt>
    <dgm:pt modelId="{11EFF211-86F9-4C54-BF8E-889B0CA2BE1A}" type="pres">
      <dgm:prSet presAssocID="{DCFCF89E-AF6A-4863-83AC-1CAC58F864F9}" presName="dummy" presStyleCnt="0"/>
      <dgm:spPr/>
    </dgm:pt>
    <dgm:pt modelId="{BA67A3EF-1E50-45CD-83DA-03655D853D21}" type="pres">
      <dgm:prSet presAssocID="{DFB9962B-7306-499D-837A-9296AF5DC313}" presName="sibTrans" presStyleLbl="sibTrans2D1" presStyleIdx="3" presStyleCnt="6"/>
      <dgm:spPr/>
    </dgm:pt>
    <dgm:pt modelId="{49EE3FBD-DFE7-4FC3-A556-05F023FD4271}" type="pres">
      <dgm:prSet presAssocID="{7FEF26F0-FAFF-4F4B-B974-B5E2204134CC}" presName="node" presStyleLbl="node1" presStyleIdx="4" presStyleCnt="6" custScaleX="123535" custScaleY="122811">
        <dgm:presLayoutVars>
          <dgm:bulletEnabled val="1"/>
        </dgm:presLayoutVars>
      </dgm:prSet>
      <dgm:spPr/>
    </dgm:pt>
    <dgm:pt modelId="{42F33049-3A86-44FC-BBA3-423B62A999D9}" type="pres">
      <dgm:prSet presAssocID="{7FEF26F0-FAFF-4F4B-B974-B5E2204134CC}" presName="dummy" presStyleCnt="0"/>
      <dgm:spPr/>
    </dgm:pt>
    <dgm:pt modelId="{9B40F686-8D80-42D8-ACD5-971DB2C27174}" type="pres">
      <dgm:prSet presAssocID="{3DB557CB-1E33-4D50-A696-2852C0F42544}" presName="sibTrans" presStyleLbl="sibTrans2D1" presStyleIdx="4" presStyleCnt="6"/>
      <dgm:spPr/>
    </dgm:pt>
    <dgm:pt modelId="{6CF4C9D2-1915-4441-A6B1-30F62B85CC40}" type="pres">
      <dgm:prSet presAssocID="{7DD4B6D3-84B0-4BFA-B017-DB2284AD0D3D}" presName="node" presStyleLbl="node1" presStyleIdx="5" presStyleCnt="6" custScaleX="112712" custScaleY="106522">
        <dgm:presLayoutVars>
          <dgm:bulletEnabled val="1"/>
        </dgm:presLayoutVars>
      </dgm:prSet>
      <dgm:spPr/>
    </dgm:pt>
    <dgm:pt modelId="{32D545D1-8A1A-404D-B606-1B29590717DA}" type="pres">
      <dgm:prSet presAssocID="{7DD4B6D3-84B0-4BFA-B017-DB2284AD0D3D}" presName="dummy" presStyleCnt="0"/>
      <dgm:spPr/>
    </dgm:pt>
    <dgm:pt modelId="{AD7CA9D2-421B-4329-8709-6A69F02EC73B}" type="pres">
      <dgm:prSet presAssocID="{E306F5FD-8486-46EC-9E69-345B2FAAD384}" presName="sibTrans" presStyleLbl="sibTrans2D1" presStyleIdx="5" presStyleCnt="6"/>
      <dgm:spPr/>
    </dgm:pt>
  </dgm:ptLst>
  <dgm:cxnLst>
    <dgm:cxn modelId="{244F3501-E2D1-434D-BC79-C1D2CF15AAA2}" type="presOf" srcId="{4550926A-E24F-4712-B0D3-AD0FE35B8D57}" destId="{161962FE-3A4D-4198-AA91-D080C722CA0D}" srcOrd="0" destOrd="0" presId="urn:microsoft.com/office/officeart/2005/8/layout/radial6"/>
    <dgm:cxn modelId="{2449A807-6003-43EE-9156-0DA53F80C4E0}" srcId="{FE6F83F8-D498-4363-BEE0-A180ECFF804F}" destId="{7DD4B6D3-84B0-4BFA-B017-DB2284AD0D3D}" srcOrd="5" destOrd="0" parTransId="{8847FA13-77DE-4042-AA05-400B84EB9DFD}" sibTransId="{E306F5FD-8486-46EC-9E69-345B2FAAD384}"/>
    <dgm:cxn modelId="{F49D6D09-5AA9-4142-89F3-F4340E360785}" type="presOf" srcId="{9456891F-CCF2-4830-B76D-25E3E53BA917}" destId="{5182651F-592C-47FA-9E7A-70485004342D}" srcOrd="0" destOrd="0" presId="urn:microsoft.com/office/officeart/2005/8/layout/radial6"/>
    <dgm:cxn modelId="{0A6A290D-F0F2-4573-AB00-BD8AC9E44A1F}" type="presOf" srcId="{501B0C54-2949-409B-BEF9-98B1B0BD6210}" destId="{BDEDB72A-44E6-43DC-A575-AB51DA5C3808}" srcOrd="0" destOrd="0" presId="urn:microsoft.com/office/officeart/2005/8/layout/radial6"/>
    <dgm:cxn modelId="{F7CE281D-B809-4251-981B-62A26499DF43}" type="presOf" srcId="{53B06B5D-A2DE-4CE7-A536-321C5134EE49}" destId="{4A413FB8-28D4-4603-A7BD-79277A1F6020}" srcOrd="0" destOrd="0" presId="urn:microsoft.com/office/officeart/2005/8/layout/radial6"/>
    <dgm:cxn modelId="{67BB5729-287B-4A7E-AA33-222CDA913A93}" type="presOf" srcId="{FE6F83F8-D498-4363-BEE0-A180ECFF804F}" destId="{791F9055-D72F-4305-AA54-CAA373C1F7D5}" srcOrd="0" destOrd="0" presId="urn:microsoft.com/office/officeart/2005/8/layout/radial6"/>
    <dgm:cxn modelId="{99421B2C-6B3D-4C20-AD61-782C57AA1E8F}" type="presOf" srcId="{83ADB4EF-2248-4336-9386-EBEBCF34D7FF}" destId="{B7523C35-D383-42AE-AF8A-6C38B19EC151}" srcOrd="0" destOrd="0" presId="urn:microsoft.com/office/officeart/2005/8/layout/radial6"/>
    <dgm:cxn modelId="{828F2764-6822-4ECA-A4B6-DD8E4ED9AAB9}" type="presOf" srcId="{DFB9962B-7306-499D-837A-9296AF5DC313}" destId="{BA67A3EF-1E50-45CD-83DA-03655D853D21}" srcOrd="0" destOrd="0" presId="urn:microsoft.com/office/officeart/2005/8/layout/radial6"/>
    <dgm:cxn modelId="{74777266-ED54-4F43-A6D0-4DBC38095EC7}" srcId="{FE6F83F8-D498-4363-BEE0-A180ECFF804F}" destId="{DCFCF89E-AF6A-4863-83AC-1CAC58F864F9}" srcOrd="3" destOrd="0" parTransId="{08566A35-3080-4F6D-97DA-CD5334855C79}" sibTransId="{DFB9962B-7306-499D-837A-9296AF5DC313}"/>
    <dgm:cxn modelId="{576D2B52-EC63-4CE0-86CC-98250526BCB4}" type="presOf" srcId="{7DD4B6D3-84B0-4BFA-B017-DB2284AD0D3D}" destId="{6CF4C9D2-1915-4441-A6B1-30F62B85CC40}" srcOrd="0" destOrd="0" presId="urn:microsoft.com/office/officeart/2005/8/layout/radial6"/>
    <dgm:cxn modelId="{61D77573-8E65-4DD0-A325-45BCFC753215}" srcId="{FE6F83F8-D498-4363-BEE0-A180ECFF804F}" destId="{7FEF26F0-FAFF-4F4B-B974-B5E2204134CC}" srcOrd="4" destOrd="0" parTransId="{81856A08-C707-4148-A87F-A4AE3D063DA7}" sibTransId="{3DB557CB-1E33-4D50-A696-2852C0F42544}"/>
    <dgm:cxn modelId="{44FD6774-0CF4-481B-B58A-4A88A2B68A9B}" srcId="{FE6F83F8-D498-4363-BEE0-A180ECFF804F}" destId="{9456891F-CCF2-4830-B76D-25E3E53BA917}" srcOrd="2" destOrd="0" parTransId="{9B9B3B7A-3D77-4CC3-BADE-0D5D3669A6B1}" sibTransId="{501B0C54-2949-409B-BEF9-98B1B0BD6210}"/>
    <dgm:cxn modelId="{B724467A-7FB3-4727-9147-C34524E2DD50}" type="presOf" srcId="{2EAA6346-F5EE-4D7F-B261-3833F3823B95}" destId="{5192BBD1-ACAF-4A2D-9BD7-D118EF1D66B0}" srcOrd="0" destOrd="0" presId="urn:microsoft.com/office/officeart/2005/8/layout/radial6"/>
    <dgm:cxn modelId="{4A16797B-9C5E-4D78-9D49-3D8348679C5C}" type="presOf" srcId="{9AE5FC65-5781-4AFF-8F82-1EE87AE4CFB4}" destId="{F96FA6FC-E3CC-4C6C-8D20-E0CAA4CB56D5}" srcOrd="0" destOrd="0" presId="urn:microsoft.com/office/officeart/2005/8/layout/radial6"/>
    <dgm:cxn modelId="{73A7EF7C-D3C6-45E8-B502-4A6E350724B5}" srcId="{FE6F83F8-D498-4363-BEE0-A180ECFF804F}" destId="{4550926A-E24F-4712-B0D3-AD0FE35B8D57}" srcOrd="1" destOrd="0" parTransId="{B948C950-D699-41ED-8A95-A59FAFEC7B7B}" sibTransId="{53B06B5D-A2DE-4CE7-A536-321C5134EE49}"/>
    <dgm:cxn modelId="{4DE99B7D-F65D-479B-BE51-CBC4E56E93D8}" type="presOf" srcId="{3DB557CB-1E33-4D50-A696-2852C0F42544}" destId="{9B40F686-8D80-42D8-ACD5-971DB2C27174}" srcOrd="0" destOrd="0" presId="urn:microsoft.com/office/officeart/2005/8/layout/radial6"/>
    <dgm:cxn modelId="{B8EDA686-DCBD-4C54-8699-E86DF5656402}" type="presOf" srcId="{DCFCF89E-AF6A-4863-83AC-1CAC58F864F9}" destId="{D38D5F80-C1B2-4DD9-9933-D81BCB17275C}" srcOrd="0" destOrd="0" presId="urn:microsoft.com/office/officeart/2005/8/layout/radial6"/>
    <dgm:cxn modelId="{7415A8B6-3F36-495A-872F-7CE57DE121ED}" srcId="{FE6F83F8-D498-4363-BEE0-A180ECFF804F}" destId="{9AE5FC65-5781-4AFF-8F82-1EE87AE4CFB4}" srcOrd="0" destOrd="0" parTransId="{91AC832B-463F-43B1-BB08-9217B0EA573D}" sibTransId="{2EAA6346-F5EE-4D7F-B261-3833F3823B95}"/>
    <dgm:cxn modelId="{93351CC3-28C4-478D-9787-D67A55C68B2D}" srcId="{83ADB4EF-2248-4336-9386-EBEBCF34D7FF}" destId="{FE6F83F8-D498-4363-BEE0-A180ECFF804F}" srcOrd="0" destOrd="0" parTransId="{8AF2ACBC-8B25-48D9-80DB-75B535120199}" sibTransId="{386F912C-4B87-4967-BCEF-CF2B6AFE08A9}"/>
    <dgm:cxn modelId="{C239E9DD-7822-42E1-A60C-F4E0F7E454A2}" type="presOf" srcId="{7FEF26F0-FAFF-4F4B-B974-B5E2204134CC}" destId="{49EE3FBD-DFE7-4FC3-A556-05F023FD4271}" srcOrd="0" destOrd="0" presId="urn:microsoft.com/office/officeart/2005/8/layout/radial6"/>
    <dgm:cxn modelId="{DEACECEB-2101-4E54-82D0-618962EC307F}" type="presOf" srcId="{E306F5FD-8486-46EC-9E69-345B2FAAD384}" destId="{AD7CA9D2-421B-4329-8709-6A69F02EC73B}" srcOrd="0" destOrd="0" presId="urn:microsoft.com/office/officeart/2005/8/layout/radial6"/>
    <dgm:cxn modelId="{13F109F6-F303-4F85-87C0-BF8781D8D47C}" type="presParOf" srcId="{B7523C35-D383-42AE-AF8A-6C38B19EC151}" destId="{791F9055-D72F-4305-AA54-CAA373C1F7D5}" srcOrd="0" destOrd="0" presId="urn:microsoft.com/office/officeart/2005/8/layout/radial6"/>
    <dgm:cxn modelId="{FA08570B-AEE4-4F9C-A356-52EBCF907366}" type="presParOf" srcId="{B7523C35-D383-42AE-AF8A-6C38B19EC151}" destId="{F96FA6FC-E3CC-4C6C-8D20-E0CAA4CB56D5}" srcOrd="1" destOrd="0" presId="urn:microsoft.com/office/officeart/2005/8/layout/radial6"/>
    <dgm:cxn modelId="{4B21F93E-5E1B-4885-A8F5-74505F15AC46}" type="presParOf" srcId="{B7523C35-D383-42AE-AF8A-6C38B19EC151}" destId="{5D817726-8ABA-4495-AD61-F256AC14865F}" srcOrd="2" destOrd="0" presId="urn:microsoft.com/office/officeart/2005/8/layout/radial6"/>
    <dgm:cxn modelId="{718FBEB3-E5A7-408C-9D95-06FF380FDA28}" type="presParOf" srcId="{B7523C35-D383-42AE-AF8A-6C38B19EC151}" destId="{5192BBD1-ACAF-4A2D-9BD7-D118EF1D66B0}" srcOrd="3" destOrd="0" presId="urn:microsoft.com/office/officeart/2005/8/layout/radial6"/>
    <dgm:cxn modelId="{CAB230CF-BAC3-4A69-8B10-499F3CEDCC7D}" type="presParOf" srcId="{B7523C35-D383-42AE-AF8A-6C38B19EC151}" destId="{161962FE-3A4D-4198-AA91-D080C722CA0D}" srcOrd="4" destOrd="0" presId="urn:microsoft.com/office/officeart/2005/8/layout/radial6"/>
    <dgm:cxn modelId="{79A524AF-F854-46DC-9741-7F9F70EC1547}" type="presParOf" srcId="{B7523C35-D383-42AE-AF8A-6C38B19EC151}" destId="{D3E1119E-5934-4D28-B60A-50E144EE3142}" srcOrd="5" destOrd="0" presId="urn:microsoft.com/office/officeart/2005/8/layout/radial6"/>
    <dgm:cxn modelId="{8297BB71-DA5F-40DB-AE27-AD3768AD04F9}" type="presParOf" srcId="{B7523C35-D383-42AE-AF8A-6C38B19EC151}" destId="{4A413FB8-28D4-4603-A7BD-79277A1F6020}" srcOrd="6" destOrd="0" presId="urn:microsoft.com/office/officeart/2005/8/layout/radial6"/>
    <dgm:cxn modelId="{16A57FDC-F491-42C5-83BE-F97C521C88D2}" type="presParOf" srcId="{B7523C35-D383-42AE-AF8A-6C38B19EC151}" destId="{5182651F-592C-47FA-9E7A-70485004342D}" srcOrd="7" destOrd="0" presId="urn:microsoft.com/office/officeart/2005/8/layout/radial6"/>
    <dgm:cxn modelId="{643A1CA9-F5BE-46AB-95BF-3A3DD6FADEEC}" type="presParOf" srcId="{B7523C35-D383-42AE-AF8A-6C38B19EC151}" destId="{CBC2581C-8978-4EBB-9905-165309A7DAEB}" srcOrd="8" destOrd="0" presId="urn:microsoft.com/office/officeart/2005/8/layout/radial6"/>
    <dgm:cxn modelId="{A52E1670-E911-45B3-996B-24245EDA8CDB}" type="presParOf" srcId="{B7523C35-D383-42AE-AF8A-6C38B19EC151}" destId="{BDEDB72A-44E6-43DC-A575-AB51DA5C3808}" srcOrd="9" destOrd="0" presId="urn:microsoft.com/office/officeart/2005/8/layout/radial6"/>
    <dgm:cxn modelId="{C7E2C805-3528-43E3-98F4-270AEE75B9EF}" type="presParOf" srcId="{B7523C35-D383-42AE-AF8A-6C38B19EC151}" destId="{D38D5F80-C1B2-4DD9-9933-D81BCB17275C}" srcOrd="10" destOrd="0" presId="urn:microsoft.com/office/officeart/2005/8/layout/radial6"/>
    <dgm:cxn modelId="{264B9906-6C15-4574-9D83-05E4F9EC80FA}" type="presParOf" srcId="{B7523C35-D383-42AE-AF8A-6C38B19EC151}" destId="{11EFF211-86F9-4C54-BF8E-889B0CA2BE1A}" srcOrd="11" destOrd="0" presId="urn:microsoft.com/office/officeart/2005/8/layout/radial6"/>
    <dgm:cxn modelId="{AD0D1A1B-CDD2-4625-B39E-9E5CB1E7C275}" type="presParOf" srcId="{B7523C35-D383-42AE-AF8A-6C38B19EC151}" destId="{BA67A3EF-1E50-45CD-83DA-03655D853D21}" srcOrd="12" destOrd="0" presId="urn:microsoft.com/office/officeart/2005/8/layout/radial6"/>
    <dgm:cxn modelId="{C3200329-A73F-4241-B576-CDA51121C235}" type="presParOf" srcId="{B7523C35-D383-42AE-AF8A-6C38B19EC151}" destId="{49EE3FBD-DFE7-4FC3-A556-05F023FD4271}" srcOrd="13" destOrd="0" presId="urn:microsoft.com/office/officeart/2005/8/layout/radial6"/>
    <dgm:cxn modelId="{12339984-F132-40EC-853A-A1968FEA442F}" type="presParOf" srcId="{B7523C35-D383-42AE-AF8A-6C38B19EC151}" destId="{42F33049-3A86-44FC-BBA3-423B62A999D9}" srcOrd="14" destOrd="0" presId="urn:microsoft.com/office/officeart/2005/8/layout/radial6"/>
    <dgm:cxn modelId="{F9616160-B523-43D4-A76D-871BE930DB2E}" type="presParOf" srcId="{B7523C35-D383-42AE-AF8A-6C38B19EC151}" destId="{9B40F686-8D80-42D8-ACD5-971DB2C27174}" srcOrd="15" destOrd="0" presId="urn:microsoft.com/office/officeart/2005/8/layout/radial6"/>
    <dgm:cxn modelId="{0C2F300A-59BB-4028-9BC1-C7BDE6462DD4}" type="presParOf" srcId="{B7523C35-D383-42AE-AF8A-6C38B19EC151}" destId="{6CF4C9D2-1915-4441-A6B1-30F62B85CC40}" srcOrd="16" destOrd="0" presId="urn:microsoft.com/office/officeart/2005/8/layout/radial6"/>
    <dgm:cxn modelId="{EF2E008E-4AE0-4C57-9C03-1FD02650F2B8}" type="presParOf" srcId="{B7523C35-D383-42AE-AF8A-6C38B19EC151}" destId="{32D545D1-8A1A-404D-B606-1B29590717DA}" srcOrd="17" destOrd="0" presId="urn:microsoft.com/office/officeart/2005/8/layout/radial6"/>
    <dgm:cxn modelId="{802422C7-E78C-453F-AD14-3220A075084A}" type="presParOf" srcId="{B7523C35-D383-42AE-AF8A-6C38B19EC151}" destId="{AD7CA9D2-421B-4329-8709-6A69F02EC73B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7CA9D2-421B-4329-8709-6A69F02EC73B}">
      <dsp:nvSpPr>
        <dsp:cNvPr id="0" name=""/>
        <dsp:cNvSpPr/>
      </dsp:nvSpPr>
      <dsp:spPr>
        <a:xfrm>
          <a:off x="2152165" y="507025"/>
          <a:ext cx="3659064" cy="3659064"/>
        </a:xfrm>
        <a:prstGeom prst="blockArc">
          <a:avLst>
            <a:gd name="adj1" fmla="val 12600000"/>
            <a:gd name="adj2" fmla="val 16200000"/>
            <a:gd name="adj3" fmla="val 4525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40F686-8D80-42D8-ACD5-971DB2C27174}">
      <dsp:nvSpPr>
        <dsp:cNvPr id="0" name=""/>
        <dsp:cNvSpPr/>
      </dsp:nvSpPr>
      <dsp:spPr>
        <a:xfrm>
          <a:off x="2152165" y="507025"/>
          <a:ext cx="3659064" cy="3659064"/>
        </a:xfrm>
        <a:prstGeom prst="blockArc">
          <a:avLst>
            <a:gd name="adj1" fmla="val 9000000"/>
            <a:gd name="adj2" fmla="val 12600000"/>
            <a:gd name="adj3" fmla="val 4525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7A3EF-1E50-45CD-83DA-03655D853D21}">
      <dsp:nvSpPr>
        <dsp:cNvPr id="0" name=""/>
        <dsp:cNvSpPr/>
      </dsp:nvSpPr>
      <dsp:spPr>
        <a:xfrm>
          <a:off x="2152165" y="507025"/>
          <a:ext cx="3659064" cy="3659064"/>
        </a:xfrm>
        <a:prstGeom prst="blockArc">
          <a:avLst>
            <a:gd name="adj1" fmla="val 5400000"/>
            <a:gd name="adj2" fmla="val 9000000"/>
            <a:gd name="adj3" fmla="val 4525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EDB72A-44E6-43DC-A575-AB51DA5C3808}">
      <dsp:nvSpPr>
        <dsp:cNvPr id="0" name=""/>
        <dsp:cNvSpPr/>
      </dsp:nvSpPr>
      <dsp:spPr>
        <a:xfrm>
          <a:off x="2152165" y="507025"/>
          <a:ext cx="3659064" cy="3659064"/>
        </a:xfrm>
        <a:prstGeom prst="blockArc">
          <a:avLst>
            <a:gd name="adj1" fmla="val 1800000"/>
            <a:gd name="adj2" fmla="val 5400000"/>
            <a:gd name="adj3" fmla="val 4525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413FB8-28D4-4603-A7BD-79277A1F6020}">
      <dsp:nvSpPr>
        <dsp:cNvPr id="0" name=""/>
        <dsp:cNvSpPr/>
      </dsp:nvSpPr>
      <dsp:spPr>
        <a:xfrm>
          <a:off x="2152165" y="507025"/>
          <a:ext cx="3659064" cy="3659064"/>
        </a:xfrm>
        <a:prstGeom prst="blockArc">
          <a:avLst>
            <a:gd name="adj1" fmla="val 19800000"/>
            <a:gd name="adj2" fmla="val 1800000"/>
            <a:gd name="adj3" fmla="val 4525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92BBD1-ACAF-4A2D-9BD7-D118EF1D66B0}">
      <dsp:nvSpPr>
        <dsp:cNvPr id="0" name=""/>
        <dsp:cNvSpPr/>
      </dsp:nvSpPr>
      <dsp:spPr>
        <a:xfrm>
          <a:off x="2152165" y="507025"/>
          <a:ext cx="3659064" cy="3659064"/>
        </a:xfrm>
        <a:prstGeom prst="blockArc">
          <a:avLst>
            <a:gd name="adj1" fmla="val 16200000"/>
            <a:gd name="adj2" fmla="val 19800000"/>
            <a:gd name="adj3" fmla="val 4525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1F9055-D72F-4305-AA54-CAA373C1F7D5}">
      <dsp:nvSpPr>
        <dsp:cNvPr id="0" name=""/>
        <dsp:cNvSpPr/>
      </dsp:nvSpPr>
      <dsp:spPr>
        <a:xfrm>
          <a:off x="3160487" y="1515347"/>
          <a:ext cx="1642420" cy="1642420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/>
              </a:solidFill>
              <a:latin typeface="Bell MT" panose="02020503060305020303" pitchFamily="18" charset="0"/>
            </a:rPr>
            <a:t>VALORES</a:t>
          </a:r>
          <a:endParaRPr lang="es-EC" sz="1800" b="1" kern="1200" dirty="0">
            <a:solidFill>
              <a:schemeClr val="tx1"/>
            </a:solidFill>
            <a:latin typeface="Bell MT" panose="02020503060305020303" pitchFamily="18" charset="0"/>
          </a:endParaRPr>
        </a:p>
      </dsp:txBody>
      <dsp:txXfrm>
        <a:off x="3401014" y="1755874"/>
        <a:ext cx="1161366" cy="1161366"/>
      </dsp:txXfrm>
    </dsp:sp>
    <dsp:sp modelId="{F96FA6FC-E3CC-4C6C-8D20-E0CAA4CB56D5}">
      <dsp:nvSpPr>
        <dsp:cNvPr id="0" name=""/>
        <dsp:cNvSpPr/>
      </dsp:nvSpPr>
      <dsp:spPr>
        <a:xfrm>
          <a:off x="3284684" y="-72374"/>
          <a:ext cx="1394027" cy="1241578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/>
              </a:solidFill>
            </a:rPr>
            <a:t>Lealtad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3488835" y="109451"/>
        <a:ext cx="985725" cy="877928"/>
      </dsp:txXfrm>
    </dsp:sp>
    <dsp:sp modelId="{161962FE-3A4D-4198-AA91-D080C722CA0D}">
      <dsp:nvSpPr>
        <dsp:cNvPr id="0" name=""/>
        <dsp:cNvSpPr/>
      </dsp:nvSpPr>
      <dsp:spPr>
        <a:xfrm>
          <a:off x="4916292" y="787614"/>
          <a:ext cx="1227965" cy="1309743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/>
              </a:solidFill>
            </a:rPr>
            <a:t>Honradez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5096123" y="979421"/>
        <a:ext cx="868303" cy="926129"/>
      </dsp:txXfrm>
    </dsp:sp>
    <dsp:sp modelId="{5182651F-592C-47FA-9E7A-70485004342D}">
      <dsp:nvSpPr>
        <dsp:cNvPr id="0" name=""/>
        <dsp:cNvSpPr/>
      </dsp:nvSpPr>
      <dsp:spPr>
        <a:xfrm>
          <a:off x="4896834" y="2558741"/>
          <a:ext cx="1266882" cy="1343774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kern="1200" dirty="0">
              <a:solidFill>
                <a:schemeClr val="tx1"/>
              </a:solidFill>
            </a:rPr>
            <a:t>Disciplina</a:t>
          </a:r>
          <a:endParaRPr lang="es-EC" sz="1400" b="0" kern="1200" dirty="0">
            <a:solidFill>
              <a:schemeClr val="tx1"/>
            </a:solidFill>
          </a:endParaRPr>
        </a:p>
      </dsp:txBody>
      <dsp:txXfrm>
        <a:off x="5082365" y="2755532"/>
        <a:ext cx="895820" cy="950192"/>
      </dsp:txXfrm>
    </dsp:sp>
    <dsp:sp modelId="{D38D5F80-C1B2-4DD9-9933-D81BCB17275C}">
      <dsp:nvSpPr>
        <dsp:cNvPr id="0" name=""/>
        <dsp:cNvSpPr/>
      </dsp:nvSpPr>
      <dsp:spPr>
        <a:xfrm>
          <a:off x="3263874" y="3446530"/>
          <a:ext cx="1435646" cy="1356340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tx1"/>
              </a:solidFill>
            </a:rPr>
            <a:t>Solidaridad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3474119" y="3645161"/>
        <a:ext cx="1015156" cy="959078"/>
      </dsp:txXfrm>
    </dsp:sp>
    <dsp:sp modelId="{49EE3FBD-DFE7-4FC3-A556-05F023FD4271}">
      <dsp:nvSpPr>
        <dsp:cNvPr id="0" name=""/>
        <dsp:cNvSpPr/>
      </dsp:nvSpPr>
      <dsp:spPr>
        <a:xfrm>
          <a:off x="1722983" y="2524653"/>
          <a:ext cx="1420275" cy="1411951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/>
              </a:solidFill>
            </a:rPr>
            <a:t>Compromiso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1930977" y="2731428"/>
        <a:ext cx="1004287" cy="998401"/>
      </dsp:txXfrm>
    </dsp:sp>
    <dsp:sp modelId="{6CF4C9D2-1915-4441-A6B1-30F62B85CC40}">
      <dsp:nvSpPr>
        <dsp:cNvPr id="0" name=""/>
        <dsp:cNvSpPr/>
      </dsp:nvSpPr>
      <dsp:spPr>
        <a:xfrm>
          <a:off x="1785198" y="830147"/>
          <a:ext cx="1295843" cy="1224677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/>
              </a:solidFill>
            </a:rPr>
            <a:t>Respeto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1974970" y="1009497"/>
        <a:ext cx="916299" cy="8659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07E4CD7-1DE2-447C-8586-5459B1C2C5FE}" type="datetimeFigureOut">
              <a:rPr lang="es-ES_tradnl"/>
              <a:pPr>
                <a:defRPr/>
              </a:pPr>
              <a:t>26/05/2026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EC179B4-4C38-4129-9E37-121AFB48B68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EF761E9-858C-494A-B69F-B06197703FEE}" type="datetimeFigureOut">
              <a:rPr lang="es-ES_tradnl"/>
              <a:pPr>
                <a:defRPr/>
              </a:pPr>
              <a:t>26/05/2026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_tradnl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noProof="0"/>
              <a:t>Haga clic para modificar el estilo de texto del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EA6EDF8-67FB-441C-A66E-19FF2601159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A6EDF8-67FB-441C-A66E-19FF2601159E}" type="slidenum">
              <a:rPr lang="es-ES_tradnl" smtClean="0"/>
              <a:pPr>
                <a:defRPr/>
              </a:pPr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62371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572A3-A25B-4AB3-BD16-B5CEEA5E0CA9}" type="datetimeFigureOut">
              <a:rPr lang="es-ES_tradnl"/>
              <a:pPr>
                <a:defRPr/>
              </a:pPr>
              <a:t>26/05/2026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BB68A-216A-4A9E-B0B7-47FBA329DBE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4961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E2C1A-3AC2-4CD8-8069-B6E1D49C6431}" type="datetimeFigureOut">
              <a:rPr lang="es-ES_tradnl"/>
              <a:pPr>
                <a:defRPr/>
              </a:pPr>
              <a:t>26/05/2026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F2B1F-7094-4B98-85E4-8575C2ACA9D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38209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75143-7617-4C0D-AFD5-E4829F819710}" type="datetimeFigureOut">
              <a:rPr lang="es-ES_tradnl"/>
              <a:pPr>
                <a:defRPr/>
              </a:pPr>
              <a:t>26/05/2026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1DE6C-F181-440C-8BC6-19CE4865620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7137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286D2-EEFC-43C4-94FF-CCE80ABBE86F}" type="datetimeFigureOut">
              <a:rPr lang="es-ES_tradnl"/>
              <a:pPr>
                <a:defRPr/>
              </a:pPr>
              <a:t>26/05/2026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C1AD1-5861-4B46-AA43-F3C7EFAACBC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70989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7C234-754C-4FD3-8186-6A90B6205BB7}" type="datetimeFigureOut">
              <a:rPr lang="es-ES_tradnl"/>
              <a:pPr>
                <a:defRPr/>
              </a:pPr>
              <a:t>26/05/2026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02D22-AA19-4FDA-A4AD-D373FD289B0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80532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97597-4D10-4C18-845A-2CDF778A357A}" type="datetimeFigureOut">
              <a:rPr lang="es-ES_tradnl"/>
              <a:pPr>
                <a:defRPr/>
              </a:pPr>
              <a:t>26/05/2026</a:t>
            </a:fld>
            <a:endParaRPr lang="es-ES_trad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7E637-9281-4DAA-83FA-8D3DDE4D996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30501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F764D-E885-48CD-B305-2E9A4C226D7B}" type="datetimeFigureOut">
              <a:rPr lang="es-ES_tradnl"/>
              <a:pPr>
                <a:defRPr/>
              </a:pPr>
              <a:t>26/05/2026</a:t>
            </a:fld>
            <a:endParaRPr lang="es-ES_tradn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34980-6E53-4FCC-968E-073CCD08525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33102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5D48-235C-4546-9A4B-8D513C9B2863}" type="datetimeFigureOut">
              <a:rPr lang="es-ES_tradnl"/>
              <a:pPr>
                <a:defRPr/>
              </a:pPr>
              <a:t>26/05/2026</a:t>
            </a:fld>
            <a:endParaRPr lang="es-ES_trad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10158-9228-4B3A-B2E3-74063FF23B9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41745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DA98B-6E77-4D59-9607-2E96E4D8723D}" type="datetimeFigureOut">
              <a:rPr lang="es-ES_tradnl"/>
              <a:pPr>
                <a:defRPr/>
              </a:pPr>
              <a:t>26/05/2026</a:t>
            </a:fld>
            <a:endParaRPr lang="es-ES_tradn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1E464-FB48-455E-B77F-FCE854C182C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16253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EF17D-0843-485F-AD45-D2A3D6F7560A}" type="datetimeFigureOut">
              <a:rPr lang="es-ES_tradnl"/>
              <a:pPr>
                <a:defRPr/>
              </a:pPr>
              <a:t>26/05/2026</a:t>
            </a:fld>
            <a:endParaRPr lang="es-ES_trad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B9F47-1FBE-45FB-8273-9792262CE55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76914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4EA07-9112-46CF-A6E3-5E021B0F02BE}" type="datetimeFigureOut">
              <a:rPr lang="es-ES_tradnl"/>
              <a:pPr>
                <a:defRPr/>
              </a:pPr>
              <a:t>26/05/2026</a:t>
            </a:fld>
            <a:endParaRPr lang="es-ES_trad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E6EAB-8187-49D5-82EC-5E83F7190E2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93517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04800"/>
            <a:ext cx="78867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C"/>
              <a:t>Clic para editar título</a:t>
            </a:r>
            <a:endParaRPr lang="en-US" alt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0825"/>
            <a:ext cx="78867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3DFE49-2BEA-4CFD-B1E7-67906867937A}" type="datetimeFigureOut">
              <a:rPr lang="es-ES_tradnl"/>
              <a:pPr>
                <a:defRPr/>
              </a:pPr>
              <a:t>26/05/2026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7488"/>
            <a:ext cx="30861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4E64EA-0A01-471C-B7E3-494B32EDF4E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71276-0B4A-F9A0-AE70-2FCDF3B75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2800" b="1" dirty="0">
                <a:latin typeface="Bell MT" panose="02020503060305020303" pitchFamily="18" charset="0"/>
              </a:rPr>
              <a:t>INGRESOS CORRIENTES</a:t>
            </a:r>
            <a:endParaRPr lang="es-EC" sz="2800" dirty="0">
              <a:latin typeface="Bell MT" panose="02020503060305020303" pitchFamily="18" charset="0"/>
            </a:endParaRPr>
          </a:p>
        </p:txBody>
      </p:sp>
      <p:pic>
        <p:nvPicPr>
          <p:cNvPr id="2050" name="Imagen 1">
            <a:extLst>
              <a:ext uri="{FF2B5EF4-FFF2-40B4-BE49-F238E27FC236}">
                <a16:creationId xmlns:a16="http://schemas.microsoft.com/office/drawing/2014/main" id="{50DE9B32-99B7-921F-C4E7-A1B0CD72C5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6"/>
          <a:stretch>
            <a:fillRect/>
          </a:stretch>
        </p:blipFill>
        <p:spPr bwMode="auto">
          <a:xfrm>
            <a:off x="322268" y="1085088"/>
            <a:ext cx="8499464" cy="462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352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D892B6-3AAD-3644-73F2-19D5B8E56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46176"/>
            <a:ext cx="7886700" cy="1219795"/>
          </a:xfrm>
        </p:spPr>
        <p:txBody>
          <a:bodyPr/>
          <a:lstStyle/>
          <a:p>
            <a:pPr algn="ctr"/>
            <a:r>
              <a:rPr lang="es-ES" sz="2800" b="1" dirty="0">
                <a:latin typeface="Bell MT" panose="02020503060305020303" pitchFamily="18" charset="0"/>
              </a:rPr>
              <a:t>CUMPLIMIENTO DE EJECUCUÓN PRESUPUESTARIA 2025</a:t>
            </a:r>
            <a:br>
              <a:rPr lang="es-EC" dirty="0"/>
            </a:br>
            <a:endParaRPr lang="es-EC" dirty="0"/>
          </a:p>
        </p:txBody>
      </p:sp>
      <p:pic>
        <p:nvPicPr>
          <p:cNvPr id="1026" name="Imagen 1">
            <a:extLst>
              <a:ext uri="{FF2B5EF4-FFF2-40B4-BE49-F238E27FC236}">
                <a16:creationId xmlns:a16="http://schemas.microsoft.com/office/drawing/2014/main" id="{35FCDC47-CE6D-4363-915F-795279F95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9" y="1962912"/>
            <a:ext cx="8798916" cy="249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862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497C65-8CB6-A2FC-437F-BD33E2E16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2400" b="1" dirty="0">
                <a:solidFill>
                  <a:srgbClr val="C00000"/>
                </a:solidFill>
                <a:latin typeface="Bell MT" panose="02020503060305020303" pitchFamily="18" charset="0"/>
              </a:rPr>
              <a:t>PRESUPUESTO </a:t>
            </a:r>
            <a:r>
              <a:rPr lang="es-ES" sz="2800" b="1" dirty="0">
                <a:solidFill>
                  <a:srgbClr val="C00000"/>
                </a:solidFill>
                <a:latin typeface="Bell MT" panose="02020503060305020303" pitchFamily="18" charset="0"/>
              </a:rPr>
              <a:t>EJECUTADO</a:t>
            </a:r>
            <a:r>
              <a:rPr lang="es-ES" sz="2400" b="1" dirty="0">
                <a:solidFill>
                  <a:srgbClr val="C00000"/>
                </a:solidFill>
                <a:latin typeface="Bell MT" panose="02020503060305020303" pitchFamily="18" charset="0"/>
              </a:rPr>
              <a:t> EN EL AÑO 2025</a:t>
            </a:r>
            <a:endParaRPr lang="es-EC" sz="2400" dirty="0">
              <a:solidFill>
                <a:srgbClr val="C00000"/>
              </a:solidFill>
              <a:latin typeface="Bell MT" panose="02020503060305020303" pitchFamily="18" charset="0"/>
            </a:endParaRPr>
          </a:p>
        </p:txBody>
      </p:sp>
      <p:pic>
        <p:nvPicPr>
          <p:cNvPr id="3074" name="Imagen 1">
            <a:extLst>
              <a:ext uri="{FF2B5EF4-FFF2-40B4-BE49-F238E27FC236}">
                <a16:creationId xmlns:a16="http://schemas.microsoft.com/office/drawing/2014/main" id="{E517959B-1112-F7BE-BE64-AD28F85AF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93" y="1409700"/>
            <a:ext cx="8610696" cy="356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750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58368"/>
            <a:ext cx="7939153" cy="1104900"/>
          </a:xfrm>
        </p:spPr>
        <p:txBody>
          <a:bodyPr/>
          <a:lstStyle/>
          <a:p>
            <a:pPr algn="ctr"/>
            <a:r>
              <a:rPr lang="es-ES" sz="3600" b="1" dirty="0">
                <a:solidFill>
                  <a:srgbClr val="C00000"/>
                </a:solidFill>
                <a:latin typeface="Bell MT" panose="02020503060305020303" pitchFamily="18" charset="0"/>
              </a:rPr>
              <a:t>PROCESOS DE CONTRATACIÓN PÚBLICA</a:t>
            </a:r>
          </a:p>
        </p:txBody>
      </p:sp>
      <p:pic>
        <p:nvPicPr>
          <p:cNvPr id="4097" name="Imagen 1">
            <a:extLst>
              <a:ext uri="{FF2B5EF4-FFF2-40B4-BE49-F238E27FC236}">
                <a16:creationId xmlns:a16="http://schemas.microsoft.com/office/drawing/2014/main" id="{6B31F0D2-7BBE-4A5A-1531-BEC1D7442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211" y="2194256"/>
            <a:ext cx="5510012" cy="234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05216"/>
            <a:ext cx="7886700" cy="847595"/>
          </a:xfrm>
        </p:spPr>
        <p:txBody>
          <a:bodyPr/>
          <a:lstStyle/>
          <a:p>
            <a:pPr algn="ctr"/>
            <a:r>
              <a:rPr lang="es-ES" b="1" dirty="0">
                <a:solidFill>
                  <a:srgbClr val="C00000"/>
                </a:solidFill>
                <a:latin typeface="Bell MT" panose="02020503060305020303" pitchFamily="18" charset="0"/>
              </a:rPr>
              <a:t>GESTIÓN PRESUPUESTARIA 2025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631388" y="1529219"/>
            <a:ext cx="2468880" cy="10972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/>
            </a:pPr>
            <a:r>
              <a:rPr dirty="0">
                <a:solidFill>
                  <a:schemeClr val="tx1"/>
                </a:solidFill>
              </a:rPr>
              <a:t>$1,040,849.99</a:t>
            </a:r>
          </a:p>
          <a:p>
            <a:pPr algn="ctr">
              <a:defRPr sz="1600"/>
            </a:pPr>
            <a:r>
              <a:rPr lang="es-ES" dirty="0">
                <a:solidFill>
                  <a:schemeClr val="tx1"/>
                </a:solidFill>
              </a:rPr>
              <a:t>Presupuesto Institucional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283980" y="1529219"/>
            <a:ext cx="2468880" cy="10972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/>
            </a:pPr>
            <a:r>
              <a:rPr dirty="0">
                <a:solidFill>
                  <a:schemeClr val="tx1"/>
                </a:solidFill>
              </a:rPr>
              <a:t>$537,931.05</a:t>
            </a:r>
          </a:p>
          <a:p>
            <a:pPr algn="ctr">
              <a:defRPr sz="1600"/>
            </a:pPr>
            <a:r>
              <a:rPr lang="es-ES" dirty="0">
                <a:solidFill>
                  <a:schemeClr val="tx1"/>
                </a:solidFill>
              </a:rPr>
              <a:t>Ejecución Presupuestaria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631388" y="3184660"/>
            <a:ext cx="2468880" cy="10972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/>
            </a:pPr>
            <a:r>
              <a:rPr dirty="0">
                <a:solidFill>
                  <a:schemeClr val="tx1"/>
                </a:solidFill>
              </a:rPr>
              <a:t>51.68%</a:t>
            </a:r>
          </a:p>
          <a:p>
            <a:pPr algn="ctr">
              <a:defRPr sz="1600"/>
            </a:pPr>
            <a:r>
              <a:rPr lang="es-ES" dirty="0">
                <a:solidFill>
                  <a:schemeClr val="tx1"/>
                </a:solidFill>
              </a:rPr>
              <a:t>Cumplimiento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283980" y="3159941"/>
            <a:ext cx="2468880" cy="10972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/>
            </a:pPr>
            <a:r>
              <a:rPr dirty="0">
                <a:solidFill>
                  <a:schemeClr val="tx1"/>
                </a:solidFill>
              </a:rPr>
              <a:t>$48,128.54</a:t>
            </a:r>
          </a:p>
          <a:p>
            <a:pPr algn="ctr">
              <a:defRPr sz="1600"/>
            </a:pPr>
            <a:r>
              <a:rPr dirty="0" err="1">
                <a:solidFill>
                  <a:schemeClr val="tx1"/>
                </a:solidFill>
              </a:rPr>
              <a:t>Saldo</a:t>
            </a:r>
            <a:r>
              <a:rPr dirty="0">
                <a:solidFill>
                  <a:schemeClr val="tx1"/>
                </a:solidFill>
              </a:rPr>
              <a:t> BCE</a:t>
            </a:r>
          </a:p>
        </p:txBody>
      </p:sp>
    </p:spTree>
    <p:extLst>
      <p:ext uri="{BB962C8B-B14F-4D97-AF65-F5344CB8AC3E}">
        <p14:creationId xmlns:p14="http://schemas.microsoft.com/office/powerpoint/2010/main" val="3556720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62" y="743712"/>
            <a:ext cx="7886700" cy="1104900"/>
          </a:xfrm>
        </p:spPr>
        <p:txBody>
          <a:bodyPr/>
          <a:lstStyle/>
          <a:p>
            <a:r>
              <a:rPr lang="es-ES" sz="2800" b="1" dirty="0">
                <a:latin typeface="Bell MT" panose="02020503060305020303" pitchFamily="18" charset="0"/>
              </a:rPr>
              <a:t>CONTROL Y EMISIÓN DE PERMISOS QUE OTORGA LA ENTIDAD</a:t>
            </a:r>
            <a:endParaRPr sz="2800" dirty="0">
              <a:latin typeface="Bell MT" panose="02020503060305020303" pitchFamily="18" charset="0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90200909-79A2-4D3E-D4C9-651944F04C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629869"/>
              </p:ext>
            </p:extLst>
          </p:nvPr>
        </p:nvGraphicFramePr>
        <p:xfrm>
          <a:off x="1327759" y="2083738"/>
          <a:ext cx="6663846" cy="2749764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5600483">
                  <a:extLst>
                    <a:ext uri="{9D8B030D-6E8A-4147-A177-3AD203B41FA5}">
                      <a16:colId xmlns:a16="http://schemas.microsoft.com/office/drawing/2014/main" val="3798247257"/>
                    </a:ext>
                  </a:extLst>
                </a:gridCol>
                <a:gridCol w="1063363">
                  <a:extLst>
                    <a:ext uri="{9D8B030D-6E8A-4147-A177-3AD203B41FA5}">
                      <a16:colId xmlns:a16="http://schemas.microsoft.com/office/drawing/2014/main" val="802634079"/>
                    </a:ext>
                  </a:extLst>
                </a:gridCol>
              </a:tblGrid>
              <a:tr h="4582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es-ES" sz="1600" dirty="0">
                          <a:effectLst/>
                        </a:rPr>
                        <a:t>ESTADISTICA DEL DEPARTAMENTO DE PREVENCION 2025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3642093"/>
                  </a:ext>
                </a:extLst>
              </a:tr>
              <a:tr h="4582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es-ES" sz="1600" dirty="0">
                          <a:effectLst/>
                        </a:rPr>
                        <a:t>PERMISOS DE FUNCIONAMIENTO DE LOCALES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s-ES" sz="2000" dirty="0">
                          <a:effectLst/>
                        </a:rPr>
                        <a:t>895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4615765"/>
                  </a:ext>
                </a:extLst>
              </a:tr>
              <a:tr h="4582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es-ES" sz="1600" dirty="0">
                          <a:effectLst/>
                        </a:rPr>
                        <a:t>PERMISO DE VEHICULOS DE GLP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s-ES" sz="2000" dirty="0">
                          <a:effectLst/>
                        </a:rPr>
                        <a:t>17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7277378"/>
                  </a:ext>
                </a:extLst>
              </a:tr>
              <a:tr h="4582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es-ES" sz="1600" dirty="0">
                          <a:effectLst/>
                        </a:rPr>
                        <a:t>PERMISOS EVENTOS PUBLICOS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s-ES" sz="2000" dirty="0">
                          <a:effectLst/>
                        </a:rPr>
                        <a:t>127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2061174"/>
                  </a:ext>
                </a:extLst>
              </a:tr>
              <a:tr h="4582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es-ES" sz="1600" dirty="0">
                          <a:effectLst/>
                        </a:rPr>
                        <a:t>PLANOS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s-ES" sz="2000" dirty="0">
                          <a:effectLst/>
                        </a:rPr>
                        <a:t>1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1703525"/>
                  </a:ext>
                </a:extLst>
              </a:tr>
              <a:tr h="4582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es-ES" sz="1600" dirty="0">
                          <a:effectLst/>
                        </a:rPr>
                        <a:t>TOTAL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es-ES" sz="2000" dirty="0">
                          <a:effectLst/>
                        </a:rPr>
                        <a:t>1040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952782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910" y="430060"/>
            <a:ext cx="7886700" cy="809435"/>
          </a:xfrm>
        </p:spPr>
        <p:txBody>
          <a:bodyPr/>
          <a:lstStyle/>
          <a:p>
            <a:pPr algn="ctr"/>
            <a:r>
              <a:rPr lang="es-ES" b="1" dirty="0">
                <a:solidFill>
                  <a:srgbClr val="C00000"/>
                </a:solidFill>
                <a:latin typeface="Bell MT" panose="02020503060305020303" pitchFamily="18" charset="0"/>
              </a:rPr>
              <a:t>Emergencias Atendidas</a:t>
            </a:r>
          </a:p>
        </p:txBody>
      </p:sp>
      <p:pic>
        <p:nvPicPr>
          <p:cNvPr id="6146" name="Imagen 1">
            <a:extLst>
              <a:ext uri="{FF2B5EF4-FFF2-40B4-BE49-F238E27FC236}">
                <a16:creationId xmlns:a16="http://schemas.microsoft.com/office/drawing/2014/main" id="{A2339782-0C00-50CA-8869-9A8B1ED4D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37" y="1114235"/>
            <a:ext cx="7499725" cy="445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90F5DCB-5AC6-C2F8-0089-28E8B8548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9724" y="585214"/>
            <a:ext cx="984664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7169" name="Picture 1">
            <a:extLst>
              <a:ext uri="{FF2B5EF4-FFF2-40B4-BE49-F238E27FC236}">
                <a16:creationId xmlns:a16="http://schemas.microsoft.com/office/drawing/2014/main" id="{7BDACF7E-2648-6D7B-B0DA-116397619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56" y="585215"/>
            <a:ext cx="7109812" cy="486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205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875571-F851-3258-0789-E9CD2F9CE5E8}"/>
              </a:ext>
            </a:extLst>
          </p:cNvPr>
          <p:cNvSpPr txBox="1"/>
          <p:nvPr/>
        </p:nvSpPr>
        <p:spPr>
          <a:xfrm>
            <a:off x="1252603" y="1161014"/>
            <a:ext cx="647595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¡GRACIAS!</a:t>
            </a:r>
          </a:p>
          <a:p>
            <a:endParaRPr lang="es-ES" b="1" dirty="0"/>
          </a:p>
          <a:p>
            <a:r>
              <a:rPr lang="es-ES" b="1" dirty="0"/>
              <a:t>Cuerpo de Bomberos Voluntarios del Sígsig</a:t>
            </a:r>
          </a:p>
          <a:p>
            <a:r>
              <a:rPr lang="es-ES" dirty="0"/>
              <a:t>“Comprometidos con salvar vidas, proteger bienes y la naturaleza.”</a:t>
            </a:r>
          </a:p>
          <a:p>
            <a:r>
              <a:rPr lang="es-ES" dirty="0"/>
              <a:t>Agradecemos a la ciudadanía por su confianza y apoyo permanente.</a:t>
            </a:r>
          </a:p>
          <a:p>
            <a:br>
              <a:rPr lang="es-ES" dirty="0"/>
            </a:br>
            <a:r>
              <a:rPr lang="es-ES" dirty="0"/>
              <a:t>Seguiremos trabajando con responsabilidad, vocación de servicio y compromiso con nuestra comunidad.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📍 Sígsig – Ecuador</a:t>
            </a:r>
            <a:br>
              <a:rPr lang="es-ES" dirty="0"/>
            </a:br>
            <a:r>
              <a:rPr lang="es-ES" dirty="0"/>
              <a:t>📅 Rendición de Cuentas 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EDDBC8-E890-66FF-12CF-0430FFAA8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80164"/>
            <a:ext cx="7886700" cy="1104900"/>
          </a:xfrm>
        </p:spPr>
        <p:txBody>
          <a:bodyPr/>
          <a:lstStyle/>
          <a:p>
            <a:pPr algn="ctr"/>
            <a:r>
              <a:rPr lang="es-ES" b="1" dirty="0">
                <a:latin typeface="Bell MT" panose="02020503060305020303" pitchFamily="18" charset="0"/>
              </a:rPr>
              <a:t>PROCESO DE RENDICIÓN DE CUENTAS 2025</a:t>
            </a:r>
            <a:endParaRPr lang="es-ES" dirty="0">
              <a:latin typeface="Bell MT" panose="02020503060305020303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87288A-DCB9-AE7D-0610-384AEDD2B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09700"/>
            <a:ext cx="7886700" cy="3738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1600" b="1" dirty="0"/>
              <a:t>Etapa de Deliberación Pública</a:t>
            </a:r>
          </a:p>
          <a:p>
            <a:pPr marL="0" indent="0">
              <a:buNone/>
            </a:pPr>
            <a:r>
              <a:rPr lang="es-ES" sz="1600" dirty="0"/>
              <a:t>En cumplimiento de lo establecido por el Consejo de Participación Ciudadana y Control Social (CPCCS), el Cuerpo de Bomberos Voluntarios del Sígsig presenta a la ciudadanía el Informe de Rendición de Cuentas correspondiente al período fiscal 2025.</a:t>
            </a:r>
          </a:p>
          <a:p>
            <a:pPr marL="0" indent="0">
              <a:buNone/>
            </a:pPr>
            <a:r>
              <a:rPr lang="es-ES" sz="1600" dirty="0"/>
              <a:t>Este espacio de deliberación pública permite informar sobre la gestión institucional, el uso de los recursos públicos, los logros alcanzados y las acciones ejecutadas en beneficio de la comunidad; promoviendo además la participación ciudadana, la transparencia y el control social.</a:t>
            </a:r>
          </a:p>
          <a:p>
            <a:pPr marL="0" indent="0">
              <a:buNone/>
            </a:pPr>
            <a:r>
              <a:rPr lang="es-ES" sz="1600" b="1" dirty="0"/>
              <a:t>Objetivos de este proceso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600" dirty="0"/>
              <a:t>Transparentar la gestión institucional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600" dirty="0"/>
              <a:t>Informar sobre resultados y ejecución presupuestaria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600" dirty="0"/>
              <a:t>Fortalecer la participación ciudadana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600" dirty="0"/>
              <a:t>Recibir observaciones y aportes de la comunidad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600" dirty="0"/>
              <a:t>Mejorar continuamente el servicio institucional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2529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1862666"/>
            <a:ext cx="8412480" cy="1989667"/>
          </a:xfrm>
        </p:spPr>
        <p:txBody>
          <a:bodyPr/>
          <a:lstStyle/>
          <a:p>
            <a:r>
              <a:rPr lang="es-ES" dirty="0">
                <a:latin typeface="Bell MT" panose="02020503060305020303" pitchFamily="18" charset="0"/>
              </a:rPr>
              <a:t>INFORME </a:t>
            </a:r>
            <a:br>
              <a:rPr lang="es-ES" dirty="0">
                <a:latin typeface="Bell MT" panose="02020503060305020303" pitchFamily="18" charset="0"/>
              </a:rPr>
            </a:br>
            <a:r>
              <a:rPr lang="es-ES" dirty="0">
                <a:latin typeface="Bell MT" panose="02020503060305020303" pitchFamily="18" charset="0"/>
              </a:rPr>
              <a:t>RENDICIÓN DE CUENTAS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Bell MT" panose="02020503060305020303" pitchFamily="18" charset="0"/>
              </a:rPr>
              <a:t>Nuestra Institución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7932" y="1520825"/>
            <a:ext cx="5177418" cy="3237029"/>
          </a:xfrm>
        </p:spPr>
        <p:txBody>
          <a:bodyPr/>
          <a:lstStyle/>
          <a:p>
            <a:pPr>
              <a:defRPr sz="1800"/>
            </a:pPr>
            <a:r>
              <a:rPr dirty="0" err="1"/>
              <a:t>Fundada</a:t>
            </a:r>
            <a:r>
              <a:rPr dirty="0"/>
              <a:t> </a:t>
            </a:r>
            <a:r>
              <a:rPr dirty="0" err="1"/>
              <a:t>el</a:t>
            </a:r>
            <a:r>
              <a:rPr dirty="0"/>
              <a:t> 19 de </a:t>
            </a:r>
            <a:r>
              <a:rPr dirty="0" err="1"/>
              <a:t>agosto</a:t>
            </a:r>
            <a:r>
              <a:rPr dirty="0"/>
              <a:t> de 1955.</a:t>
            </a:r>
            <a:endParaRPr lang="es-ES" dirty="0"/>
          </a:p>
          <a:p>
            <a:pPr>
              <a:defRPr sz="1800"/>
            </a:pPr>
            <a:endParaRPr dirty="0"/>
          </a:p>
          <a:p>
            <a:pPr>
              <a:defRPr sz="1800"/>
            </a:pPr>
            <a:r>
              <a:rPr lang="es-ES" dirty="0"/>
              <a:t>Siete </a:t>
            </a:r>
            <a:r>
              <a:rPr dirty="0" err="1"/>
              <a:t>décadas</a:t>
            </a:r>
            <a:r>
              <a:rPr dirty="0"/>
              <a:t> al </a:t>
            </a:r>
            <a:r>
              <a:rPr dirty="0" err="1"/>
              <a:t>servicio</a:t>
            </a:r>
            <a:r>
              <a:rPr dirty="0"/>
              <a:t> de la </a:t>
            </a:r>
            <a:r>
              <a:rPr dirty="0" err="1"/>
              <a:t>comunidad</a:t>
            </a:r>
            <a:r>
              <a:rPr dirty="0"/>
              <a:t>.</a:t>
            </a:r>
            <a:endParaRPr lang="es-ES" dirty="0"/>
          </a:p>
          <a:p>
            <a:pPr>
              <a:defRPr sz="1800"/>
            </a:pPr>
            <a:endParaRPr dirty="0"/>
          </a:p>
          <a:p>
            <a:pPr>
              <a:defRPr sz="1800"/>
            </a:pPr>
            <a:r>
              <a:rPr lang="es-ES" dirty="0"/>
              <a:t>Somos una I</a:t>
            </a:r>
            <a:r>
              <a:rPr dirty="0" err="1"/>
              <a:t>nstitución</a:t>
            </a:r>
            <a:r>
              <a:rPr dirty="0"/>
              <a:t> </a:t>
            </a:r>
            <a:r>
              <a:rPr dirty="0" err="1"/>
              <a:t>técnica</a:t>
            </a:r>
            <a:r>
              <a:rPr dirty="0"/>
              <a:t> </a:t>
            </a:r>
            <a:r>
              <a:rPr dirty="0" err="1"/>
              <a:t>especializada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prevención</a:t>
            </a:r>
            <a:r>
              <a:rPr dirty="0"/>
              <a:t> y </a:t>
            </a:r>
            <a:r>
              <a:rPr dirty="0" err="1"/>
              <a:t>atención</a:t>
            </a:r>
            <a:r>
              <a:rPr dirty="0"/>
              <a:t> de </a:t>
            </a:r>
            <a:r>
              <a:rPr dirty="0" err="1"/>
              <a:t>emergencias</a:t>
            </a:r>
            <a:r>
              <a:rPr dirty="0"/>
              <a:t>.</a:t>
            </a:r>
            <a:endParaRPr lang="es-ES" dirty="0"/>
          </a:p>
          <a:p>
            <a:pPr>
              <a:defRPr sz="1800"/>
            </a:pPr>
            <a:endParaRPr dirty="0"/>
          </a:p>
          <a:p>
            <a:pPr>
              <a:defRPr sz="1800"/>
            </a:pPr>
            <a:r>
              <a:rPr dirty="0" err="1"/>
              <a:t>Comprometidos</a:t>
            </a:r>
            <a:r>
              <a:rPr dirty="0"/>
              <a:t> con </a:t>
            </a:r>
            <a:r>
              <a:rPr dirty="0" err="1"/>
              <a:t>salvar</a:t>
            </a:r>
            <a:r>
              <a:rPr dirty="0"/>
              <a:t> </a:t>
            </a:r>
            <a:r>
              <a:rPr dirty="0" err="1"/>
              <a:t>vidas</a:t>
            </a:r>
            <a:r>
              <a:rPr dirty="0"/>
              <a:t>, </a:t>
            </a:r>
            <a:r>
              <a:rPr dirty="0" err="1"/>
              <a:t>proteger</a:t>
            </a:r>
            <a:r>
              <a:rPr dirty="0"/>
              <a:t> </a:t>
            </a:r>
            <a:r>
              <a:rPr dirty="0" err="1"/>
              <a:t>bienes</a:t>
            </a:r>
            <a:r>
              <a:rPr dirty="0"/>
              <a:t> y la </a:t>
            </a:r>
            <a:r>
              <a:rPr dirty="0" err="1"/>
              <a:t>naturaleza</a:t>
            </a:r>
            <a:r>
              <a:rPr dirty="0"/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4BF1221-8C1E-7C05-9466-5D3DBD4B1E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10" t="7498" b="4939"/>
          <a:stretch>
            <a:fillRect/>
          </a:stretch>
        </p:blipFill>
        <p:spPr>
          <a:xfrm>
            <a:off x="355194" y="1409700"/>
            <a:ext cx="2700240" cy="32370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76404"/>
            <a:ext cx="7886700" cy="921185"/>
          </a:xfrm>
        </p:spPr>
        <p:txBody>
          <a:bodyPr/>
          <a:lstStyle/>
          <a:p>
            <a:pPr algn="ctr"/>
            <a:r>
              <a:rPr lang="es-EC" b="1" dirty="0">
                <a:solidFill>
                  <a:srgbClr val="FF0000"/>
                </a:solidFill>
                <a:latin typeface="Bell MT" panose="02020503060305020303" pitchFamily="18" charset="0"/>
              </a:rPr>
              <a:t>Misión</a:t>
            </a:r>
            <a:endParaRPr b="1" dirty="0">
              <a:solidFill>
                <a:srgbClr val="FF0000"/>
              </a:solidFill>
              <a:latin typeface="Bell MT" panose="0202050306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85064"/>
            <a:ext cx="7886700" cy="419100"/>
          </a:xfrm>
        </p:spPr>
        <p:txBody>
          <a:bodyPr>
            <a:normAutofit/>
          </a:bodyPr>
          <a:lstStyle/>
          <a:p>
            <a:pPr marL="0" indent="0" algn="ctr">
              <a:buNone/>
              <a:defRPr sz="1800"/>
            </a:pPr>
            <a:r>
              <a:rPr lang="es-ES" sz="2000" dirty="0"/>
              <a:t>Salvar vidas, proteger bienes y la naturaleza.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5B4818C-1641-0A0B-BDB7-F2B2A38EC511}"/>
              </a:ext>
            </a:extLst>
          </p:cNvPr>
          <p:cNvSpPr txBox="1">
            <a:spLocks/>
          </p:cNvSpPr>
          <p:nvPr/>
        </p:nvSpPr>
        <p:spPr bwMode="auto">
          <a:xfrm>
            <a:off x="628650" y="2389275"/>
            <a:ext cx="7685532" cy="6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es-EC" b="1" dirty="0">
                <a:solidFill>
                  <a:srgbClr val="FF0000"/>
                </a:solidFill>
                <a:latin typeface="Bell MT" panose="02020503060305020303" pitchFamily="18" charset="0"/>
              </a:rPr>
              <a:t>Visión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BFAE3EA-1FFA-1930-BFEC-12FEBB2F7996}"/>
              </a:ext>
            </a:extLst>
          </p:cNvPr>
          <p:cNvSpPr txBox="1">
            <a:spLocks/>
          </p:cNvSpPr>
          <p:nvPr/>
        </p:nvSpPr>
        <p:spPr>
          <a:xfrm>
            <a:off x="628650" y="3367443"/>
            <a:ext cx="7886700" cy="1326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000" dirty="0"/>
              <a:t>“Ser reconocidos como un organismo líder en prevención y atención de emergencias a nivel cantonal, por un servicio con alto índice de calidad y calidez, vinculando a la comunidad, dentro de un ambiente profesional y ético con abnegación y disciplina”.</a:t>
            </a:r>
            <a:endParaRPr lang="es-EC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202F963-1E25-ACA5-C1B6-E5ACFBF600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3127228"/>
              </p:ext>
            </p:extLst>
          </p:nvPr>
        </p:nvGraphicFramePr>
        <p:xfrm>
          <a:off x="494538" y="658368"/>
          <a:ext cx="7886700" cy="4730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6911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124" y="680580"/>
            <a:ext cx="7886700" cy="847595"/>
          </a:xfrm>
        </p:spPr>
        <p:txBody>
          <a:bodyPr/>
          <a:lstStyle/>
          <a:p>
            <a:pPr algn="ctr"/>
            <a:r>
              <a:rPr lang="es-ES" b="1" dirty="0">
                <a:solidFill>
                  <a:srgbClr val="C00000"/>
                </a:solidFill>
                <a:latin typeface="Bell MT" panose="02020503060305020303" pitchFamily="18" charset="0"/>
              </a:rPr>
              <a:t>Objetivos Estratégicos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83871"/>
            <a:ext cx="7886700" cy="2738024"/>
          </a:xfrm>
        </p:spPr>
        <p:txBody>
          <a:bodyPr/>
          <a:lstStyle/>
          <a:p>
            <a:pPr algn="just">
              <a:defRPr sz="1800"/>
            </a:pPr>
            <a:r>
              <a:rPr lang="es-ES" sz="1800" dirty="0"/>
              <a:t>Fortalecer la gestión y formación técnica del personal operativo y administrativo</a:t>
            </a:r>
          </a:p>
          <a:p>
            <a:pPr algn="just">
              <a:defRPr sz="1800"/>
            </a:pPr>
            <a:r>
              <a:rPr lang="es-ES" sz="1800" dirty="0"/>
              <a:t>Fomentar la mejora continua en los procesos, mejorar la imagen institucional y el crecimiento organizacional</a:t>
            </a:r>
          </a:p>
          <a:p>
            <a:pPr algn="just">
              <a:defRPr sz="1800"/>
            </a:pPr>
            <a:r>
              <a:rPr lang="es-ES" sz="1800" dirty="0"/>
              <a:t>Incrementar la cantidad de inspecciones y asesoría técnica a usuarios</a:t>
            </a:r>
          </a:p>
          <a:p>
            <a:pPr algn="just">
              <a:defRPr sz="1800"/>
            </a:pPr>
            <a:r>
              <a:rPr lang="es-ES" sz="1800" dirty="0"/>
              <a:t>Fomentar Cultura de prevención de emergencias y mejorar los niveles de comunicación con la comunidad</a:t>
            </a:r>
          </a:p>
          <a:p>
            <a:pPr algn="just">
              <a:defRPr sz="1800"/>
            </a:pPr>
            <a:r>
              <a:rPr lang="es-ES" sz="1800" dirty="0"/>
              <a:t>Fortalecer y ampliar los servicios de la institución para la atención rápida y efectiva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40D10A-E185-5700-4081-F561309B3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84917"/>
            <a:ext cx="7886700" cy="198583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ES" sz="6600" dirty="0">
                <a:latin typeface="Bell MT" panose="02020503060305020303" pitchFamily="18" charset="0"/>
              </a:rPr>
              <a:t>EJECUCIÓN PRESUPUESTARIA</a:t>
            </a:r>
          </a:p>
          <a:p>
            <a:pPr marL="0" indent="0" algn="ctr">
              <a:buNone/>
            </a:pPr>
            <a:r>
              <a:rPr lang="es-ES" sz="6600" dirty="0">
                <a:latin typeface="Bell MT" panose="02020503060305020303" pitchFamily="18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53615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BFC6DE-834A-3237-F42E-A659016BF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15307"/>
            <a:ext cx="7886700" cy="6249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400" b="1" dirty="0">
                <a:solidFill>
                  <a:srgbClr val="C00000"/>
                </a:solidFill>
                <a:latin typeface="Bell MT" panose="02020503060305020303" pitchFamily="18" charset="0"/>
              </a:rPr>
              <a:t>INGRESOS</a:t>
            </a:r>
          </a:p>
          <a:p>
            <a:pPr marL="0" indent="0" algn="just">
              <a:buNone/>
            </a:pPr>
            <a:endParaRPr lang="es-ES" dirty="0">
              <a:latin typeface="Bell MT" panose="02020503060305020303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7E416DE-6758-F984-BCA9-67235072A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518" y="1441872"/>
            <a:ext cx="5795614" cy="374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649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́n CBVSigsig" id="{1ABA6658-8EEE-4448-8DA0-1A1908A2EEFD}" vid="{CB58448E-0905-FC44-8900-B0BA63EDB47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Presentación CBVSigsig</Template>
  <TotalTime>286</TotalTime>
  <Words>441</Words>
  <Application>Microsoft Office PowerPoint</Application>
  <PresentationFormat>Presentación en pantalla (16:10)</PresentationFormat>
  <Paragraphs>76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Bell MT</vt:lpstr>
      <vt:lpstr>Calibri</vt:lpstr>
      <vt:lpstr>Calibri Light</vt:lpstr>
      <vt:lpstr>Times New Roman</vt:lpstr>
      <vt:lpstr>Tema de Office</vt:lpstr>
      <vt:lpstr>Presentación de PowerPoint</vt:lpstr>
      <vt:lpstr>PROCESO DE RENDICIÓN DE CUENTAS 2025</vt:lpstr>
      <vt:lpstr>INFORME  RENDICIÓN DE CUENTAS 2025</vt:lpstr>
      <vt:lpstr>Nuestra Institución</vt:lpstr>
      <vt:lpstr>Misión</vt:lpstr>
      <vt:lpstr>Presentación de PowerPoint</vt:lpstr>
      <vt:lpstr>Objetivos Estratégicos</vt:lpstr>
      <vt:lpstr>Presentación de PowerPoint</vt:lpstr>
      <vt:lpstr>Presentación de PowerPoint</vt:lpstr>
      <vt:lpstr>INGRESOS CORRIENTES</vt:lpstr>
      <vt:lpstr>CUMPLIMIENTO DE EJECUCUÓN PRESUPUESTARIA 2025 </vt:lpstr>
      <vt:lpstr>PRESUPUESTO EJECUTADO EN EL AÑO 2025</vt:lpstr>
      <vt:lpstr>PROCESOS DE CONTRATACIÓN PÚBLICA</vt:lpstr>
      <vt:lpstr>GESTIÓN PRESUPUESTARIA 2025</vt:lpstr>
      <vt:lpstr>CONTROL Y EMISIÓN DE PERMISOS QUE OTORGA LA ENTIDAD</vt:lpstr>
      <vt:lpstr>Emergencias Atendidas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SMART14pro</dc:creator>
  <cp:lastModifiedBy>Sígsig Cuerpo de Bomberos</cp:lastModifiedBy>
  <cp:revision>25</cp:revision>
  <dcterms:created xsi:type="dcterms:W3CDTF">2017-05-02T13:57:20Z</dcterms:created>
  <dcterms:modified xsi:type="dcterms:W3CDTF">2026-05-26T22:51:11Z</dcterms:modified>
</cp:coreProperties>
</file>